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60" autoAdjust="0"/>
  </p:normalViewPr>
  <p:slideViewPr>
    <p:cSldViewPr>
      <p:cViewPr varScale="1">
        <p:scale>
          <a:sx n="143" d="100"/>
          <a:sy n="143" d="100"/>
        </p:scale>
        <p:origin x="68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19622"/>
            <a:ext cx="8496944" cy="280831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установлении случаев, в которых направление документов для выдачи органами исполнительной власти Ленинградской области и органами местного самоуправления муниципальных образований Ленинградской области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разрешений на строительство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разрешений на ввод объектов в эксплуатацию осуществляется исключительно в электронной форме </a:t>
            </a:r>
          </a:p>
        </p:txBody>
      </p:sp>
      <p:pic>
        <p:nvPicPr>
          <p:cNvPr id="1026" name="Picture 2" descr="http://leningradskaya-obl.ru/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95486"/>
            <a:ext cx="759968" cy="85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52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466" y="187718"/>
            <a:ext cx="2353358" cy="511824"/>
          </a:xfrm>
        </p:spPr>
        <p:txBody>
          <a:bodyPr>
            <a:normAutofit/>
          </a:bodyPr>
          <a:lstStyle/>
          <a:p>
            <a:pPr algn="l"/>
            <a:r>
              <a:rPr lang="ru-RU" sz="800" dirty="0" smtClean="0"/>
              <a:t>Управление</a:t>
            </a:r>
            <a:br>
              <a:rPr lang="ru-RU" sz="800" dirty="0" smtClean="0"/>
            </a:br>
            <a:r>
              <a:rPr lang="ru-RU" sz="800" dirty="0" smtClean="0"/>
              <a:t>государственной экспертизы</a:t>
            </a:r>
            <a:br>
              <a:rPr lang="ru-RU" sz="800" dirty="0" smtClean="0"/>
            </a:br>
            <a:r>
              <a:rPr lang="ru-RU" sz="800" dirty="0" smtClean="0"/>
              <a:t>Ленинградской области</a:t>
            </a: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1563638"/>
            <a:ext cx="4669068" cy="3312368"/>
          </a:xfrm>
        </p:spPr>
        <p:txBody>
          <a:bodyPr>
            <a:normAutofit/>
          </a:bodyPr>
          <a:lstStyle/>
          <a:p>
            <a:endParaRPr lang="ru-RU" sz="2400" dirty="0"/>
          </a:p>
          <a:p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Ч. 10 ст. 51 и ч. 4.1 ст. 55 Градостроительного кодекса Российской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Федерации</a:t>
            </a:r>
          </a:p>
          <a:p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Постановления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Правительства Ленинградской области от 13.06.2017 N 211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ru-RU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" descr="http://leningradskaya-obl.ru/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718"/>
            <a:ext cx="454955" cy="51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37273" y="699542"/>
            <a:ext cx="6192688" cy="511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На основании чего?</a:t>
            </a:r>
            <a:endParaRPr lang="ru-RU" sz="2800" dirty="0"/>
          </a:p>
        </p:txBody>
      </p:sp>
      <p:sp>
        <p:nvSpPr>
          <p:cNvPr id="6" name="AutoShape 2" descr="http://prehc.com.au/images/parking-image-b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http://prehc.com.au/images/parking-image-bg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6" descr="http://prehc.com.au/images/parking-image-bg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2" y="1707654"/>
            <a:ext cx="4172980" cy="2347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420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photos-mt.kcdn.kz/4a/4782cbac9fe4339b40d2575a7db16e/1-ful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37" b="22253"/>
          <a:stretch/>
        </p:blipFill>
        <p:spPr bwMode="auto">
          <a:xfrm>
            <a:off x="2123728" y="1"/>
            <a:ext cx="7020272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466" y="187718"/>
            <a:ext cx="2353358" cy="511824"/>
          </a:xfrm>
        </p:spPr>
        <p:txBody>
          <a:bodyPr>
            <a:normAutofit/>
          </a:bodyPr>
          <a:lstStyle/>
          <a:p>
            <a:pPr algn="l"/>
            <a:r>
              <a:rPr lang="ru-RU" sz="800" dirty="0" smtClean="0"/>
              <a:t>Управление</a:t>
            </a:r>
            <a:br>
              <a:rPr lang="ru-RU" sz="800" dirty="0" smtClean="0"/>
            </a:br>
            <a:r>
              <a:rPr lang="ru-RU" sz="800" dirty="0" smtClean="0"/>
              <a:t>государственной экспертизы</a:t>
            </a:r>
            <a:br>
              <a:rPr lang="ru-RU" sz="800" dirty="0" smtClean="0"/>
            </a:br>
            <a:r>
              <a:rPr lang="ru-RU" sz="800" dirty="0" smtClean="0"/>
              <a:t>Ленинградской области</a:t>
            </a: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27" y="972947"/>
            <a:ext cx="5004344" cy="3888432"/>
          </a:xfrm>
        </p:spPr>
        <p:txBody>
          <a:bodyPr>
            <a:normAutofit fontScale="92500" lnSpcReduction="20000"/>
          </a:bodyPr>
          <a:lstStyle/>
          <a:p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выдачи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органами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исполнительной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власти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Ленинградской области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разрешений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  строительство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объектов капитального строительства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проектная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документация которых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подлежит государственной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экспертизе,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выдача разрешений на строительство органами местного самоуправления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ru-RU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выдачи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органами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исполнительной власти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Ленинградской области и органами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местного самоуправления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муниципальных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образований Ленинградской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области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разрешений на ввод объектов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эксплуатацию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за исключением случаев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выдачи разрешений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 ввод в эксплуатацию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объектов индивидуального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жилищного строительства.</a:t>
            </a:r>
          </a:p>
        </p:txBody>
      </p:sp>
      <p:pic>
        <p:nvPicPr>
          <p:cNvPr id="4" name="Picture 2" descr="http://leningradskaya-obl.ru/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718"/>
            <a:ext cx="454955" cy="51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37273" y="699542"/>
            <a:ext cx="6192688" cy="511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В каких случаях?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5907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466" y="187718"/>
            <a:ext cx="2353358" cy="511824"/>
          </a:xfrm>
        </p:spPr>
        <p:txBody>
          <a:bodyPr>
            <a:normAutofit/>
          </a:bodyPr>
          <a:lstStyle/>
          <a:p>
            <a:pPr algn="l"/>
            <a:r>
              <a:rPr lang="ru-RU" sz="800" dirty="0" smtClean="0"/>
              <a:t>Управление</a:t>
            </a:r>
            <a:br>
              <a:rPr lang="ru-RU" sz="800" dirty="0" smtClean="0"/>
            </a:br>
            <a:r>
              <a:rPr lang="ru-RU" sz="800" dirty="0" smtClean="0"/>
              <a:t>государственной экспертизы</a:t>
            </a:r>
            <a:br>
              <a:rPr lang="ru-RU" sz="800" dirty="0" smtClean="0"/>
            </a:br>
            <a:r>
              <a:rPr lang="ru-RU" sz="800" dirty="0" smtClean="0"/>
              <a:t>Ленинградской области</a:t>
            </a: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988" y="1635646"/>
            <a:ext cx="5821196" cy="3312368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указанных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в: </a:t>
            </a:r>
          </a:p>
          <a:p>
            <a:pPr lvl="1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частях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 и 9 статьи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51</a:t>
            </a:r>
          </a:p>
          <a:p>
            <a:pPr lvl="1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частях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 и 4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статьи 55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Градостроительного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кодекса Российской Федерации</a:t>
            </a:r>
          </a:p>
        </p:txBody>
      </p:sp>
      <p:pic>
        <p:nvPicPr>
          <p:cNvPr id="4" name="Picture 2" descr="http://leningradskaya-obl.ru/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718"/>
            <a:ext cx="454955" cy="51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37273" y="699542"/>
            <a:ext cx="6192688" cy="511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Каких документов?</a:t>
            </a:r>
            <a:endParaRPr lang="ru-RU" sz="2800" dirty="0"/>
          </a:p>
        </p:txBody>
      </p:sp>
      <p:pic>
        <p:nvPicPr>
          <p:cNvPr id="4098" name="Picture 2" descr="http://www.printexpert.com.sg/wp-content/uploads/2016/06/DocumentFolder_Vertor_Imag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16" b="11798"/>
          <a:stretch/>
        </p:blipFill>
        <p:spPr bwMode="auto">
          <a:xfrm>
            <a:off x="5796136" y="1707654"/>
            <a:ext cx="3131214" cy="26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70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466" y="187718"/>
            <a:ext cx="2353358" cy="511824"/>
          </a:xfrm>
        </p:spPr>
        <p:txBody>
          <a:bodyPr>
            <a:normAutofit/>
          </a:bodyPr>
          <a:lstStyle/>
          <a:p>
            <a:pPr algn="l"/>
            <a:r>
              <a:rPr lang="ru-RU" sz="800" dirty="0" smtClean="0"/>
              <a:t>Управление</a:t>
            </a:r>
            <a:br>
              <a:rPr lang="ru-RU" sz="800" dirty="0" smtClean="0"/>
            </a:br>
            <a:r>
              <a:rPr lang="ru-RU" sz="800" dirty="0" smtClean="0"/>
              <a:t>государственной экспертизы</a:t>
            </a:r>
            <a:br>
              <a:rPr lang="ru-RU" sz="800" dirty="0" smtClean="0"/>
            </a:br>
            <a:r>
              <a:rPr lang="ru-RU" sz="800" dirty="0" smtClean="0"/>
              <a:t>Ленинградской области</a:t>
            </a: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4467" y="1563638"/>
            <a:ext cx="5737734" cy="2578210"/>
          </a:xfrm>
        </p:spPr>
        <p:txBody>
          <a:bodyPr numCol="1">
            <a:normAutofit fontScale="55000" lnSpcReduction="20000"/>
          </a:bodyPr>
          <a:lstStyle/>
          <a:p>
            <a:r>
              <a:rPr lang="ru-RU" sz="2400" dirty="0" err="1" smtClean="0"/>
              <a:t>doc</a:t>
            </a:r>
            <a:r>
              <a:rPr lang="ru-RU" sz="2400" dirty="0"/>
              <a:t>, </a:t>
            </a:r>
            <a:r>
              <a:rPr lang="ru-RU" sz="2400" dirty="0" err="1"/>
              <a:t>docx</a:t>
            </a:r>
            <a:r>
              <a:rPr lang="ru-RU" sz="2400" dirty="0"/>
              <a:t>, </a:t>
            </a:r>
            <a:r>
              <a:rPr lang="ru-RU" sz="2400" dirty="0" err="1"/>
              <a:t>odt</a:t>
            </a:r>
            <a:r>
              <a:rPr lang="ru-RU" sz="2400" dirty="0"/>
              <a:t> - для документов с текстовым содержанием, не включающим формулы;</a:t>
            </a:r>
          </a:p>
          <a:p>
            <a:r>
              <a:rPr lang="ru-RU" sz="2400" dirty="0" err="1" smtClean="0"/>
              <a:t>pdf</a:t>
            </a:r>
            <a:r>
              <a:rPr lang="ru-RU" sz="2400" dirty="0" smtClean="0"/>
              <a:t> </a:t>
            </a:r>
            <a:r>
              <a:rPr lang="ru-RU" sz="2400" dirty="0"/>
              <a:t>- для документов с текстовым содержанием, в том числе включающих формулы и (или) графические </a:t>
            </a:r>
            <a:r>
              <a:rPr lang="ru-RU" sz="2400" dirty="0" smtClean="0"/>
              <a:t>изображения;</a:t>
            </a:r>
          </a:p>
          <a:p>
            <a:r>
              <a:rPr lang="en-US" sz="2400" dirty="0" smtClean="0"/>
              <a:t>zip</a:t>
            </a:r>
            <a:r>
              <a:rPr lang="ru-RU" sz="2400" dirty="0" smtClean="0"/>
              <a:t> -архив – для технических планов;</a:t>
            </a:r>
          </a:p>
          <a:p>
            <a:r>
              <a:rPr lang="ru-RU" sz="2400" dirty="0" smtClean="0"/>
              <a:t>х</a:t>
            </a:r>
            <a:r>
              <a:rPr lang="en-US" sz="2400" dirty="0" smtClean="0"/>
              <a:t>ml</a:t>
            </a:r>
            <a:r>
              <a:rPr lang="ru-RU" sz="2400" dirty="0" smtClean="0"/>
              <a:t> – схемы – в случаях, устанавливаемых Минстроем России. </a:t>
            </a:r>
            <a:endParaRPr lang="en-US" sz="2400" dirty="0" smtClean="0"/>
          </a:p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Объем направляемых файлов не превышать предельного размера в 80 мегабайт (в случае превышения предельного размера, документ делится на несколько, название каждого файла дополняется словом "Фрагмент" и порядковым номером файла, полученного в результате деления</a:t>
            </a:r>
            <a:r>
              <a:rPr lang="ru-RU" sz="2400" dirty="0" smtClean="0"/>
              <a:t>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Picture 2" descr="http://leningradskaya-obl.ru/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718"/>
            <a:ext cx="454955" cy="51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34466" y="699542"/>
            <a:ext cx="7681949" cy="511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Какие </a:t>
            </a:r>
            <a:r>
              <a:rPr lang="ru-RU" sz="2800" dirty="0"/>
              <a:t>форматы документов принимаются? </a:t>
            </a:r>
          </a:p>
        </p:txBody>
      </p:sp>
      <p:sp>
        <p:nvSpPr>
          <p:cNvPr id="6" name="AutoShape 13" descr="https://yefremov-school5.nethouse.ru/static/img/0000/0006/3961/63961726.trxpu2wpwm.W66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90" name="Picture 22" descr="https://www.metrotile.ru/upload/iblock/16f/adobe_pdf_alternative_1_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033" y="2068583"/>
            <a:ext cx="1438382" cy="1438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9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466" y="187718"/>
            <a:ext cx="2353358" cy="511824"/>
          </a:xfrm>
        </p:spPr>
        <p:txBody>
          <a:bodyPr>
            <a:normAutofit/>
          </a:bodyPr>
          <a:lstStyle/>
          <a:p>
            <a:pPr algn="l"/>
            <a:r>
              <a:rPr lang="ru-RU" sz="800" dirty="0" smtClean="0"/>
              <a:t>Управление</a:t>
            </a:r>
            <a:br>
              <a:rPr lang="ru-RU" sz="800" dirty="0" smtClean="0"/>
            </a:br>
            <a:r>
              <a:rPr lang="ru-RU" sz="800" dirty="0" smtClean="0"/>
              <a:t>государственной экспертизы</a:t>
            </a:r>
            <a:br>
              <a:rPr lang="ru-RU" sz="800" dirty="0" smtClean="0"/>
            </a:br>
            <a:r>
              <a:rPr lang="ru-RU" sz="800" dirty="0" smtClean="0"/>
              <a:t>Ленинградской области</a:t>
            </a: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1851670"/>
            <a:ext cx="6504089" cy="964266"/>
          </a:xfrm>
        </p:spPr>
        <p:txBody>
          <a:bodyPr numCol="1">
            <a:normAutofit fontScale="85000"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усиленной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квалифицированной электронной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подписью,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предусмотренной Федеральным законом от 6 апреля 2011 года N 63-ФЗ "Об электронной подписи".</a:t>
            </a:r>
          </a:p>
        </p:txBody>
      </p:sp>
      <p:pic>
        <p:nvPicPr>
          <p:cNvPr id="4" name="Picture 2" descr="http://leningradskaya-obl.ru/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718"/>
            <a:ext cx="454955" cy="51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34466" y="699542"/>
            <a:ext cx="7681949" cy="511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Какой подписью подписываются? </a:t>
            </a:r>
            <a:endParaRPr lang="ru-RU" sz="2800" dirty="0"/>
          </a:p>
        </p:txBody>
      </p:sp>
      <p:sp>
        <p:nvSpPr>
          <p:cNvPr id="6" name="AutoShape 13" descr="https://yefremov-school5.nethouse.ru/static/img/0000/0006/3961/63961726.trxpu2wpwm.W66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33194" y="3435846"/>
            <a:ext cx="84404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соответствии с п. 2 Правил определения видов электронной подписи</a:t>
            </a:r>
            <a:r>
              <a:rPr lang="ru-RU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 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использование которых допускается при обращении за </a:t>
            </a:r>
            <a:r>
              <a:rPr lang="ru-RU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получением  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государственных и муниципальных услуг (далее - Правил</a:t>
            </a:r>
            <a:r>
              <a:rPr lang="ru-RU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 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утвержденных постановлением Правительства РФ от 25.06.2012 № 634</a:t>
            </a:r>
            <a:r>
              <a:rPr lang="ru-RU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 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при обращении в электронной форме за получением </a:t>
            </a:r>
            <a:r>
              <a:rPr lang="ru-RU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государственной  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или муниципальной услуги заявление и каждый прилагаемый к нему </a:t>
            </a:r>
            <a:r>
              <a:rPr lang="ru-RU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документ 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подписываются тем видом электронной подписи, допустимость использования </a:t>
            </a:r>
            <a:r>
              <a:rPr lang="ru-RU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которых установлена 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федеральными законами, регламентирующими порядок предоставления </a:t>
            </a:r>
            <a:r>
              <a:rPr lang="ru-RU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государственной 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или муниципальной услуги либо порядок выдачи документа</a:t>
            </a:r>
            <a:r>
              <a:rPr lang="ru-RU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включаемого 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пакет документов</a:t>
            </a:r>
            <a:r>
              <a:rPr lang="ru-RU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ru-RU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соответствии с п. 3 Критериев определения видов электронной подписи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приведенных в приложении к </a:t>
            </a:r>
            <a:r>
              <a:rPr lang="ru-RU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Правилам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документы в электронной форме, удостоверяющие определенные юридические факты, информация о которых необходима для оказания государственной или муниципальной услуги, подписываются </a:t>
            </a:r>
            <a:r>
              <a:rPr lang="ru-RU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усиленной квалифицированной электронной подписью</a:t>
            </a:r>
            <a:r>
              <a:rPr lang="ru-RU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pic>
        <p:nvPicPr>
          <p:cNvPr id="8194" name="Picture 2" descr="http://podpis.tender-help74.ru/wp-content/uploads/2015/11/JaCarta-PKIX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491630"/>
            <a:ext cx="2192589" cy="153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5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466" y="187718"/>
            <a:ext cx="2353358" cy="511824"/>
          </a:xfrm>
        </p:spPr>
        <p:txBody>
          <a:bodyPr>
            <a:normAutofit/>
          </a:bodyPr>
          <a:lstStyle/>
          <a:p>
            <a:pPr algn="l"/>
            <a:r>
              <a:rPr lang="ru-RU" sz="800" dirty="0" smtClean="0"/>
              <a:t>Управление</a:t>
            </a:r>
            <a:br>
              <a:rPr lang="ru-RU" sz="800" dirty="0" smtClean="0"/>
            </a:br>
            <a:r>
              <a:rPr lang="ru-RU" sz="800" dirty="0" smtClean="0"/>
              <a:t>государственной экспертизы</a:t>
            </a:r>
            <a:br>
              <a:rPr lang="ru-RU" sz="800" dirty="0" smtClean="0"/>
            </a:br>
            <a:r>
              <a:rPr lang="ru-RU" sz="800" dirty="0" smtClean="0"/>
              <a:t>Ленинградской области</a:t>
            </a: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9366" y="1635646"/>
            <a:ext cx="8288089" cy="2088232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электронную подпись можно получить в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аккредитованном удостоверяющем центре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перечень центров расположен на сайте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www.minsvyaz.ru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" descr="http://leningradskaya-obl.ru/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718"/>
            <a:ext cx="454955" cy="51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34466" y="699542"/>
            <a:ext cx="7681949" cy="511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Где получить подпись? </a:t>
            </a:r>
            <a:endParaRPr lang="ru-RU" sz="2800" dirty="0"/>
          </a:p>
        </p:txBody>
      </p:sp>
      <p:sp>
        <p:nvSpPr>
          <p:cNvPr id="6" name="AutoShape 13" descr="https://yefremov-school5.nethouse.ru/static/img/0000/0006/3961/63961726.trxpu2wpwm.W66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http://www.digimedia.ru/wp-content/uploads/2017/03/minkomsvya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355" y="3579862"/>
            <a:ext cx="3992169" cy="12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466" y="187718"/>
            <a:ext cx="2353358" cy="511824"/>
          </a:xfrm>
        </p:spPr>
        <p:txBody>
          <a:bodyPr>
            <a:normAutofit/>
          </a:bodyPr>
          <a:lstStyle/>
          <a:p>
            <a:pPr algn="l"/>
            <a:r>
              <a:rPr lang="ru-RU" sz="800" dirty="0" smtClean="0"/>
              <a:t>Управление</a:t>
            </a:r>
            <a:br>
              <a:rPr lang="ru-RU" sz="800" dirty="0" smtClean="0"/>
            </a:br>
            <a:r>
              <a:rPr lang="ru-RU" sz="800" dirty="0" smtClean="0"/>
              <a:t>государственной экспертизы</a:t>
            </a:r>
            <a:br>
              <a:rPr lang="ru-RU" sz="800" dirty="0" smtClean="0"/>
            </a:br>
            <a:r>
              <a:rPr lang="ru-RU" sz="800" dirty="0" smtClean="0"/>
              <a:t>Ленинградской области</a:t>
            </a: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4167" y="1275606"/>
            <a:ext cx="9144000" cy="1360384"/>
          </a:xfrm>
        </p:spPr>
        <p:txBody>
          <a:bodyPr numCol="4">
            <a:normAutofit/>
          </a:bodyPr>
          <a:lstStyle/>
          <a:p>
            <a:pPr marL="0" indent="0" algn="ctr">
              <a:buNone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личный кабинет </a:t>
            </a:r>
            <a:endParaRPr lang="ru-RU" sz="1200" dirty="0"/>
          </a:p>
          <a:p>
            <a:pPr marL="0" indent="0" algn="ctr">
              <a:buNone/>
            </a:pP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региональном портале </a:t>
            </a:r>
            <a:r>
              <a:rPr lang="ru-RU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госуслуг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ru-RU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1200" b="1" dirty="0"/>
              <a:t>www.gu.lenobl.ru</a:t>
            </a:r>
            <a:endParaRPr lang="ru-RU" sz="1200" b="1" dirty="0"/>
          </a:p>
          <a:p>
            <a:pPr marL="0" indent="0" algn="ctr">
              <a:buNone/>
            </a:pPr>
            <a:endParaRPr lang="ru-RU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endParaRPr lang="ru-RU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личный 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кабинет </a:t>
            </a:r>
            <a:endParaRPr lang="ru-RU" sz="1200" dirty="0"/>
          </a:p>
          <a:p>
            <a:pPr marL="0" indent="0" algn="ctr">
              <a:buNone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 региональном 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портале </a:t>
            </a:r>
            <a:r>
              <a:rPr lang="ru-RU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госуслуг</a:t>
            </a:r>
            <a:r>
              <a:rPr lang="ru-RU" sz="1200" dirty="0" smtClean="0"/>
              <a:t>    </a:t>
            </a:r>
          </a:p>
          <a:p>
            <a:pPr marL="0" indent="0" algn="ctr">
              <a:buNone/>
            </a:pPr>
            <a:r>
              <a:rPr lang="en-US" sz="1200" b="1" dirty="0" smtClean="0"/>
              <a:t>www.gu.lenobl.ru</a:t>
            </a:r>
            <a:endParaRPr lang="ru-RU" sz="1200" b="1" dirty="0" smtClean="0"/>
          </a:p>
          <a:p>
            <a:pPr marL="0" indent="0" algn="ctr">
              <a:buNone/>
            </a:pPr>
            <a:endParaRPr lang="ru-RU" sz="1200" dirty="0" smtClean="0"/>
          </a:p>
          <a:p>
            <a:pPr marL="0" indent="0" algn="ctr">
              <a:buNone/>
            </a:pPr>
            <a:endParaRPr lang="ru-RU" sz="1200" dirty="0" smtClean="0"/>
          </a:p>
          <a:p>
            <a:pPr marL="0" indent="0" algn="ctr">
              <a:buNone/>
            </a:pPr>
            <a:r>
              <a:rPr lang="ru-RU" sz="1200" dirty="0" smtClean="0"/>
              <a:t>личный визит </a:t>
            </a:r>
            <a:br>
              <a:rPr lang="ru-RU" sz="1200" dirty="0" smtClean="0"/>
            </a:br>
            <a:r>
              <a:rPr lang="ru-RU" sz="1200" dirty="0" smtClean="0"/>
              <a:t> </a:t>
            </a:r>
            <a:endParaRPr lang="ru-RU" sz="1200" b="1" dirty="0" smtClean="0"/>
          </a:p>
          <a:p>
            <a:pPr marL="0" indent="0" algn="ctr">
              <a:buNone/>
            </a:pPr>
            <a:endParaRPr 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endPara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endPara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endParaRPr lang="ru-RU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л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ичный визит в МФЦ</a:t>
            </a:r>
          </a:p>
          <a:p>
            <a:pPr marL="0" indent="0" algn="ctr">
              <a:buNone/>
            </a:pP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адрес ближайшего МФЦ на сайте: </a:t>
            </a:r>
            <a:r>
              <a:rPr 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www.mfc47.ru</a:t>
            </a: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" descr="http://leningradskaya-obl.ru/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718"/>
            <a:ext cx="454955" cy="51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34466" y="699542"/>
            <a:ext cx="7681949" cy="511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400" dirty="0" smtClean="0"/>
              <a:t>Способы </a:t>
            </a:r>
            <a:r>
              <a:rPr lang="ru-RU" sz="2400" dirty="0" smtClean="0"/>
              <a:t>подачи (в зависимости от органа, уполномоченного на выдачу разрешения)</a:t>
            </a:r>
            <a:endParaRPr lang="ru-RU" sz="2400" dirty="0"/>
          </a:p>
        </p:txBody>
      </p:sp>
      <p:sp>
        <p:nvSpPr>
          <p:cNvPr id="6" name="AutoShape 13" descr="https://yefremov-school5.nethouse.ru/static/img/0000/0006/3961/63961726.trxpu2wpwm.W66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3779912" y="4407954"/>
            <a:ext cx="4911580" cy="504056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отсканированные документы без подписи не являются надлежащими документами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443958"/>
            <a:ext cx="3419872" cy="43204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ВАЖНО</a:t>
            </a:r>
            <a:endParaRPr lang="ru-RU" sz="3200" b="1" dirty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34467" y="2067694"/>
            <a:ext cx="10754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dirty="0" smtClean="0"/>
          </a:p>
          <a:p>
            <a:pPr algn="ctr"/>
            <a:r>
              <a:rPr lang="ru-RU" sz="1100" dirty="0" smtClean="0"/>
              <a:t>Все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2555777" y="2068003"/>
            <a:ext cx="165618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Комитет государственного строительного надзора и государственной </a:t>
            </a:r>
            <a:r>
              <a:rPr lang="ru-RU" sz="1100" dirty="0" smtClean="0"/>
              <a:t>экспертизы Ленинградской области, </a:t>
            </a:r>
            <a:r>
              <a:rPr lang="ru-RU" sz="1100" dirty="0" smtClean="0"/>
              <a:t>Муниципальные районы, </a:t>
            </a:r>
            <a:r>
              <a:rPr lang="ru-RU" sz="1100" dirty="0" err="1" smtClean="0"/>
              <a:t>Сосновоборский</a:t>
            </a:r>
            <a:r>
              <a:rPr lang="ru-RU" sz="1100" dirty="0" smtClean="0"/>
              <a:t> городской округ,  Комитет </a:t>
            </a:r>
            <a:r>
              <a:rPr lang="ru-RU" sz="1100" dirty="0"/>
              <a:t>по природным </a:t>
            </a:r>
            <a:r>
              <a:rPr lang="ru-RU" sz="1100" dirty="0" smtClean="0"/>
              <a:t>ресурсам Ленинградской области</a:t>
            </a:r>
            <a:endParaRPr lang="ru-RU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1636807"/>
            <a:ext cx="21841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Администрации городских поселений</a:t>
            </a:r>
            <a:endParaRPr lang="ru-RU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7020272" y="2050117"/>
            <a:ext cx="167122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Органы местного самоуправления, Комитет государственного строительного надзора и государственной </a:t>
            </a:r>
            <a:r>
              <a:rPr lang="ru-RU" sz="1100" dirty="0"/>
              <a:t>экспертизы Ленинградской области, </a:t>
            </a:r>
            <a:r>
              <a:rPr lang="ru-RU" sz="1100" dirty="0" smtClean="0"/>
              <a:t>Комитет </a:t>
            </a:r>
            <a:br>
              <a:rPr lang="ru-RU" sz="1100" dirty="0" smtClean="0"/>
            </a:br>
            <a:r>
              <a:rPr lang="ru-RU" sz="1100" dirty="0" smtClean="0"/>
              <a:t>по дорожному </a:t>
            </a:r>
            <a:r>
              <a:rPr lang="ru-RU" sz="1100" dirty="0"/>
              <a:t>хозяйству Ленинградской области, </a:t>
            </a:r>
            <a:r>
              <a:rPr lang="ru-RU" sz="1100" dirty="0" smtClean="0"/>
              <a:t>Комитет по природным </a:t>
            </a:r>
            <a:r>
              <a:rPr lang="ru-RU" sz="1100" dirty="0"/>
              <a:t>ресурсам Ленинградской области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5446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477</Words>
  <Application>Microsoft Office PowerPoint</Application>
  <PresentationFormat>Экран (16:9)</PresentationFormat>
  <Paragraphs>63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Презентация PowerPoint</vt:lpstr>
      <vt:lpstr>Управление государственной экспертизы Ленинградской области</vt:lpstr>
      <vt:lpstr>Управление государственной экспертизы Ленинградской области</vt:lpstr>
      <vt:lpstr>Управление государственной экспертизы Ленинградской области</vt:lpstr>
      <vt:lpstr>Управление государственной экспертизы Ленинградской области</vt:lpstr>
      <vt:lpstr>Управление государственной экспертизы Ленинградской области</vt:lpstr>
      <vt:lpstr>Управление государственной экспертизы Ленинградской области</vt:lpstr>
      <vt:lpstr>Управление государственной экспертизы Ленинградской области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Marat Gerasimov</dc:creator>
  <cp:lastModifiedBy>Елена Чеготова</cp:lastModifiedBy>
  <cp:revision>27</cp:revision>
  <cp:lastPrinted>2017-09-27T06:11:47Z</cp:lastPrinted>
  <dcterms:created xsi:type="dcterms:W3CDTF">2017-08-09T08:25:12Z</dcterms:created>
  <dcterms:modified xsi:type="dcterms:W3CDTF">2017-09-27T11:55:35Z</dcterms:modified>
</cp:coreProperties>
</file>